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65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1097280"/>
            <a:ext cx="54864" cy="25603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28016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重庆市检察工作网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640080" y="20116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4A01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数据专线服务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5E6B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招标文件深度分析报告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40080" y="3474720"/>
            <a:ext cx="4572000" cy="0"/>
          </a:xfrm>
          <a:prstGeom prst="line">
            <a:avLst/>
          </a:prstGeom>
          <a:noFill/>
          <a:ln w="12700">
            <a:solidFill>
              <a:srgbClr val="D4A01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7490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E6B8"/>
                </a:solidFill>
              </a:rPr>
              <a:t>分析日期：2026年5月6日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41148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</a:rPr>
              <a:t>重庆市政府采购项目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项目基本信息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8412480" cy="3840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1430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采购人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286000" y="1143000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重庆市人民检察院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5544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代理机构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286000" y="1554480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重庆市政府采购中心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1965960"/>
            <a:ext cx="8412480" cy="3840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19659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预算金额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286000" y="1965960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66.9162万元（财政预算）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2377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最高限价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286000" y="2377440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包1: 42.7981万  |  包2: 24.1181万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2788920"/>
            <a:ext cx="8412480" cy="3840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27889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投标保证金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286000" y="2788920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包1: 0.4万  |  包2: 0.2万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32004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评标方法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286000" y="3200400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综合评分法（满分100分）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3611880"/>
            <a:ext cx="8412480" cy="3840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36118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投标截止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286000" y="3611880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2026年5月8日 14:00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40233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服务期要求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286000" y="4023360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合同签订后30个工作日内完成交付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365760" y="4434840"/>
            <a:ext cx="8412480" cy="38404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44348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付款方式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2286000" y="4434840"/>
            <a:ext cx="6217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每3个月（季度）支付一次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废标条款 - 无效投标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347472" cy="347472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1430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60120" y="1097280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未按照招标文件的规定提交投标保证金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960120" y="1554480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655064"/>
            <a:ext cx="347472" cy="347472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65506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60120" y="1609344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投标文件未按招标文件要求签署、盖章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960120" y="2066544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167128"/>
            <a:ext cx="347472" cy="347472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16712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60120" y="2121408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不具备招标文件中规定的资格要求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960120" y="2578608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679192"/>
            <a:ext cx="347472" cy="347472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267919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60120" y="2633472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报价超过招标文件中规定的预算金额或最高限价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960120" y="3090672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3191256"/>
            <a:ext cx="347472" cy="347472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319125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60120" y="3145536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投标文件含有采购人不能接受的附加条件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960120" y="3602736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57200" y="3703320"/>
            <a:ext cx="347472" cy="347472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37033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960120" y="3657600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投标人串通投标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960120" y="4114800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57200" y="4215384"/>
            <a:ext cx="347472" cy="347472"/>
          </a:xfrm>
          <a:prstGeom prst="ellipse">
            <a:avLst/>
          </a:prstGeom>
          <a:solidFill>
            <a:srgbClr val="C53030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421538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960120" y="4169664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法律、法规和招标文件规定的其他无效情形</a:t>
            </a:r>
            <a:endParaRPr lang="en-US" sz="1500" dirty="0"/>
          </a:p>
        </p:txBody>
      </p:sp>
      <p:sp>
        <p:nvSpPr>
          <p:cNvPr id="32" name="Shape 30"/>
          <p:cNvSpPr/>
          <p:nvPr/>
        </p:nvSpPr>
        <p:spPr>
          <a:xfrm>
            <a:off x="960120" y="4626864"/>
            <a:ext cx="768096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投标规定否决条件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64008" cy="137160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13258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530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不接受联合体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94360" y="169164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本项目不接受联合体参与投标，否则按无效投标处理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74320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743200"/>
            <a:ext cx="64008" cy="137160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28803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530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不接受分包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94360" y="324612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本项目不接受合同分包，否则按无效投标处理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118872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188720"/>
            <a:ext cx="64008" cy="137160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5" name="Text 13"/>
          <p:cNvSpPr/>
          <p:nvPr/>
        </p:nvSpPr>
        <p:spPr>
          <a:xfrm>
            <a:off x="4983480" y="13258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530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失信人禁止参与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983480" y="169164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列入失信被执行人、重大税收违法、政府采购严重违法失信名单者，禁止参与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54880" y="2743200"/>
            <a:ext cx="402336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743200"/>
            <a:ext cx="64008" cy="137160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9" name="Text 17"/>
          <p:cNvSpPr/>
          <p:nvPr/>
        </p:nvSpPr>
        <p:spPr>
          <a:xfrm>
            <a:off x="4983480" y="28803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530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关联关系禁止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983480" y="324612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单位负责人为同一人或存在直接控股、管理关系的不同投标人，不得参加同一包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项目预算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2697480" cy="1645920"/>
          </a:xfrm>
          <a:prstGeom prst="rect">
            <a:avLst/>
          </a:prstGeom>
          <a:solidFill>
            <a:srgbClr val="1A365D"/>
          </a:solidFill>
          <a:ln/>
          <a:effectLst>
            <a:outerShdw sx="100000" sy="100000" kx="0" ky="0" algn="bl" rotWithShape="0" blurRad="76200" dist="38100" dir="8100000">
              <a:srgbClr val="000000">
                <a:alpha val="1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23444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E6B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总预算金额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1508760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66.92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365760" y="219456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5E6B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万元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246888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财政预算资金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46120" y="1143000"/>
            <a:ext cx="2697480" cy="1645920"/>
          </a:xfrm>
          <a:prstGeom prst="rect">
            <a:avLst/>
          </a:prstGeom>
          <a:solidFill>
            <a:srgbClr val="2B4C7E"/>
          </a:solidFill>
          <a:ln/>
          <a:effectLst>
            <a:outerShdw sx="100000" sy="100000" kx="0" ky="0" algn="bl" rotWithShape="0" blurRad="76200" dist="38100" dir="8100000">
              <a:srgbClr val="000000">
                <a:alpha val="1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46120" y="123444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E6B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包1最高限价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46120" y="1508760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42.80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3246120" y="219456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5E6B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万元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246120" y="246888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主用数据专线服务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26480" y="1143000"/>
            <a:ext cx="2697480" cy="1645920"/>
          </a:xfrm>
          <a:prstGeom prst="rect">
            <a:avLst/>
          </a:prstGeom>
          <a:solidFill>
            <a:srgbClr val="2B4C7E"/>
          </a:solidFill>
          <a:ln/>
          <a:effectLst>
            <a:outerShdw sx="100000" sy="100000" kx="0" ky="0" algn="bl" rotWithShape="0" blurRad="76200" dist="38100" dir="8100000">
              <a:srgbClr val="000000">
                <a:alpha val="1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126480" y="123444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E6B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包2最高限价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126480" y="1508760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24.12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126480" y="219456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5E6B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万元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126480" y="246888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备用数据专线服务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017520"/>
            <a:ext cx="8412480" cy="1783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017520"/>
            <a:ext cx="841248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10896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D6B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报价红线（异常低价审查触发条件）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640080" y="35204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- 报价 &lt; 全部通过符合性审查供应商投标报价平均值 x 65%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40080" y="379476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- 报价 &lt; 通过符合性审查的次低报价供应商投标报价 x 65%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0080" y="406908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- 报价 &lt; 采购项目最高限价 x 60%（包1 &lt; 25.58万，包2 &lt; 14.47万）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40080" y="434340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- 评标委员会认为报价过低，有可能影响产品质量或不能诚信履约的其他情形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高风险 - 需重点关注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64008" cy="86868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530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异常低价审查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943600" y="11887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位置: 第四篇注1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4360" y="150876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报价低于最高限价60%即触发，需提供成本说明及证明材料，不能证明合理性则判定无效投标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2029968"/>
            <a:ext cx="841248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029968"/>
            <a:ext cx="64008" cy="86868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" y="212140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530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30工作日交付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943600" y="212140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位置: 第三篇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94360" y="2441448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合同签订后30个工作日内完成交付，投标文件需附交付承诺函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2962656"/>
            <a:ext cx="841248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962656"/>
            <a:ext cx="64008" cy="86868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17" name="Text 15"/>
          <p:cNvSpPr/>
          <p:nvPr/>
        </p:nvSpPr>
        <p:spPr>
          <a:xfrm>
            <a:off x="594360" y="3054096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530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与原服务商协调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943600" y="3054096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位置: 第二篇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需与原服务提供商充分协调，完成实施和网络割接，业务中断不得超过30分钟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65760" y="3895344"/>
            <a:ext cx="841248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895344"/>
            <a:ext cx="64008" cy="868680"/>
          </a:xfrm>
          <a:prstGeom prst="rect">
            <a:avLst/>
          </a:prstGeom>
          <a:solidFill>
            <a:srgbClr val="C53030"/>
          </a:solidFill>
          <a:ln/>
        </p:spPr>
      </p:sp>
      <p:sp>
        <p:nvSpPr>
          <p:cNvPr id="22" name="Text 20"/>
          <p:cNvSpPr/>
          <p:nvPr/>
        </p:nvSpPr>
        <p:spPr>
          <a:xfrm>
            <a:off x="594360" y="3986784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5303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实质性要求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943600" y="3986784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位置: 第二/三篇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4306824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任何一条*标记条款不满足，直接按无效投标处理，一票否决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中风险 - 需评估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54864" cy="1005840"/>
          </a:xfrm>
          <a:prstGeom prst="rect">
            <a:avLst/>
          </a:prstGeom>
          <a:solidFill>
            <a:srgbClr val="DD6B20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D6B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双路由汇聚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150876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备用专线以双路由方式接入市检察院数据中心，技术方案复杂度高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97280"/>
            <a:ext cx="54864" cy="1005840"/>
          </a:xfrm>
          <a:prstGeom prst="rect">
            <a:avLst/>
          </a:prstGeom>
          <a:solidFill>
            <a:srgbClr val="DD6B20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D6B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网络设备自供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37760" y="150876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专线涉及的网络传输设备均由中标人提供，需纳入报价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228600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286000"/>
            <a:ext cx="54864" cy="1005840"/>
          </a:xfrm>
          <a:prstGeom prst="rect">
            <a:avLst/>
          </a:prstGeom>
          <a:solidFill>
            <a:srgbClr val="DD6B20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3774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D6B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季度付款账期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269748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按3个月为周期付款，最后一周期修正支付金额，发票周期影响现金流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54880" y="228600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286000"/>
            <a:ext cx="54864" cy="1005840"/>
          </a:xfrm>
          <a:prstGeom prst="rect">
            <a:avLst/>
          </a:prstGeom>
          <a:solidFill>
            <a:srgbClr val="DD6B20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3774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D6B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重要参数扣分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937760" y="269748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每条不满足从服务部分起评分中扣除3分，直至扣完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65760" y="347472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474720"/>
            <a:ext cx="54864" cy="1005840"/>
          </a:xfrm>
          <a:prstGeom prst="rect">
            <a:avLst/>
          </a:prstGeom>
          <a:solidFill>
            <a:srgbClr val="DD6B20"/>
          </a:solidFill>
          <a:ln/>
        </p:spPr>
      </p:sp>
      <p:sp>
        <p:nvSpPr>
          <p:cNvPr id="23" name="Text 21"/>
          <p:cNvSpPr/>
          <p:nvPr/>
        </p:nvSpPr>
        <p:spPr>
          <a:xfrm>
            <a:off x="548640" y="3566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D6B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履约保证金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8640" y="38862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中标后需提交履约保证金（金额未明确）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54880" y="3474720"/>
            <a:ext cx="402336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54880" y="3474720"/>
            <a:ext cx="54864" cy="1005840"/>
          </a:xfrm>
          <a:prstGeom prst="rect">
            <a:avLst/>
          </a:prstGeom>
          <a:solidFill>
            <a:srgbClr val="DD6B20"/>
          </a:solidFill>
          <a:ln/>
        </p:spPr>
      </p:sp>
      <p:sp>
        <p:nvSpPr>
          <p:cNvPr id="27" name="Text 25"/>
          <p:cNvSpPr/>
          <p:nvPr/>
        </p:nvSpPr>
        <p:spPr>
          <a:xfrm>
            <a:off x="4937760" y="3566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D6B2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转包/分包禁止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937760" y="38862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不得转让或分包，否则没收履约保证金并追究违约责任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投标建议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1097280"/>
            <a:ext cx="320040" cy="32004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10972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10515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报价策略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880360" y="1051560"/>
            <a:ext cx="5852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报价高于最高限价60%，小微企业用10%价格扣除优惠提升竞争力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11480" y="1554480"/>
            <a:ext cx="832104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11480" y="1627632"/>
            <a:ext cx="320040" cy="32004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162763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68680" y="158191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*条款逐条满足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880360" y="1581912"/>
            <a:ext cx="5852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逐一核对第二篇和第三篇所有*标记条款，在投标文件中具体说明如何实现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11480" y="2084832"/>
            <a:ext cx="832104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1480" y="2157984"/>
            <a:ext cx="320040" cy="32004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16" name="Text 14"/>
          <p:cNvSpPr/>
          <p:nvPr/>
        </p:nvSpPr>
        <p:spPr>
          <a:xfrm>
            <a:off x="411480" y="215798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68680" y="2112264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30工作日交付承诺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880360" y="2112264"/>
            <a:ext cx="5852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评估自身实施能力后再承诺，提前规划网络割接窗口期，确保业务中断不超过30分钟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2615184"/>
            <a:ext cx="832104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11480" y="2688336"/>
            <a:ext cx="320040" cy="32004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21" name="Text 19"/>
          <p:cNvSpPr/>
          <p:nvPr/>
        </p:nvSpPr>
        <p:spPr>
          <a:xfrm>
            <a:off x="411480" y="268833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68680" y="2642616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项目经理+技术负责人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2880360" y="2642616"/>
            <a:ext cx="5852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提前确认拟派项目经理和技术负责人人选，确保相关资质证书在有效期内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11480" y="3145536"/>
            <a:ext cx="832104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11480" y="3218688"/>
            <a:ext cx="320040" cy="32004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26" name="Text 24"/>
          <p:cNvSpPr/>
          <p:nvPr/>
        </p:nvSpPr>
        <p:spPr>
          <a:xfrm>
            <a:off x="411480" y="321868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68680" y="3172968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信用查询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2880360" y="3172968"/>
            <a:ext cx="5852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投标前登录信用中国和中国政府采购网查询公司信用记录，确保不在失信名单中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11480" y="3675888"/>
            <a:ext cx="832104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11480" y="3749040"/>
            <a:ext cx="320040" cy="32004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31" name="Text 29"/>
          <p:cNvSpPr/>
          <p:nvPr/>
        </p:nvSpPr>
        <p:spPr>
          <a:xfrm>
            <a:off x="411480" y="37490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868680" y="37033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电信业务许可证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2880360" y="3703320"/>
            <a:ext cx="5852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确认持有基础电信业务经营许可证或增值电信业务经营许可证，分支机构需总公司授权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11480" y="4206240"/>
            <a:ext cx="832104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11480" y="4279392"/>
            <a:ext cx="320040" cy="32004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36" name="Text 34"/>
          <p:cNvSpPr/>
          <p:nvPr/>
        </p:nvSpPr>
        <p:spPr>
          <a:xfrm>
            <a:off x="411480" y="42793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868680" y="4233672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65D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现场踏勘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2880360" y="4233672"/>
            <a:ext cx="5852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在截止前5个工作日内自行前往现场踏勘，了解现有路线和设备安装情况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11480" y="4736592"/>
            <a:ext cx="832104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重点准备材料清单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841248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05156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营业执照（副本复印件）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663440" y="105156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法定代表人身份证明或授权委托书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527048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电信业务经营许可证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663440" y="1527048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分支机构投标授权书（如适用）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1956816"/>
            <a:ext cx="841248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2002536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投标保证金（转账或保函）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663440" y="2002536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基本资格条件承诺函（含信用承诺）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2478024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*服务条款差异表（逐条应答）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663440" y="2478024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*商务条款差异表（逐条应答）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2907792"/>
            <a:ext cx="841248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" y="2953512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30工作日交付承诺函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663440" y="2953512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项目团队配置（项目经理+技术负责人）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" y="342900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技术方案（建设/实施/质量保证）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663440" y="3429000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中小企业声明函（如适用）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65760" y="3858768"/>
            <a:ext cx="841248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Text 19"/>
          <p:cNvSpPr/>
          <p:nvPr/>
        </p:nvSpPr>
        <p:spPr>
          <a:xfrm>
            <a:off x="502920" y="3904488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分项报价明细表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663440" y="3904488"/>
            <a:ext cx="3931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[ ] 信用中国+中国政府采购网信用截图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65760" y="4434840"/>
            <a:ext cx="8412480" cy="548640"/>
          </a:xfrm>
          <a:prstGeom prst="rect">
            <a:avLst/>
          </a:prstGeom>
          <a:solidFill>
            <a:srgbClr val="1A365D"/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44348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01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投标截止：2026年5月8日 14:00  |  地点：重庆市两江新区青枫北路6号渝兴广场B10栋2层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4A017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重庆市检察工作网数据专线服务 - 招标文件深度分析</dc:title>
  <dc:subject>PptxGenJS Presentation</dc:subject>
  <dc:creator>Hermes Agent</dc:creator>
  <cp:lastModifiedBy>Hermes Agent</cp:lastModifiedBy>
  <cp:revision>1</cp:revision>
  <dcterms:created xsi:type="dcterms:W3CDTF">2026-05-06T01:48:23Z</dcterms:created>
  <dcterms:modified xsi:type="dcterms:W3CDTF">2026-05-06T01:48:23Z</dcterms:modified>
</cp:coreProperties>
</file>